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92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9" r:id="rId3"/>
    <p:sldId id="283" r:id="rId4"/>
    <p:sldId id="280" r:id="rId5"/>
    <p:sldId id="277" r:id="rId6"/>
    <p:sldId id="284" r:id="rId7"/>
    <p:sldId id="285" r:id="rId8"/>
    <p:sldId id="286" r:id="rId9"/>
    <p:sldId id="290" r:id="rId10"/>
    <p:sldId id="289" r:id="rId11"/>
    <p:sldId id="291" r:id="rId12"/>
    <p:sldId id="292" r:id="rId13"/>
    <p:sldId id="287" r:id="rId14"/>
    <p:sldId id="288" r:id="rId15"/>
    <p:sldId id="282" r:id="rId16"/>
  </p:sldIdLst>
  <p:sldSz cx="9144000" cy="6858000" type="screen4x3"/>
  <p:notesSz cx="9926638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8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706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22798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1AF76A-D717-4FDC-8A12-BA4FE7740AC5}" type="datetimeFigureOut">
              <a:rPr lang="en-US" smtClean="0"/>
              <a:pPr/>
              <a:t>7/15/2024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22798" y="6456612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C5067-225F-4A71-9A11-22495A4B813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2798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2DD9BD-1682-470C-90D5-9E30B182BC3E}" type="datetimeFigureOut">
              <a:rPr lang="en-US" smtClean="0"/>
              <a:pPr/>
              <a:t>7/15/2024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398838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664" y="3228895"/>
            <a:ext cx="7941310" cy="3058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2798" y="6456612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E9D017-B1C8-499A-972D-CE7DC118C8EA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E9D017-B1C8-499A-972D-CE7DC118C8EA}" type="slidenum">
              <a:rPr lang="en-IN" smtClean="0"/>
              <a:pPr/>
              <a:t>1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357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356350"/>
            <a:ext cx="1142976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94F3920-F146-41D9-9C94-234E8069902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356350"/>
            <a:ext cx="1142976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94F3920-F146-41D9-9C94-234E8069902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00834"/>
            <a:ext cx="1214414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endParaRPr lang="en-I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356350"/>
            <a:ext cx="1142976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94F3920-F146-41D9-9C94-234E8069902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356350"/>
            <a:ext cx="1142976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94F3920-F146-41D9-9C94-234E8069902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0" y="6356350"/>
            <a:ext cx="1142976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94F3920-F146-41D9-9C94-234E8069902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0" y="6356350"/>
            <a:ext cx="1142976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94F3920-F146-41D9-9C94-234E8069902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356350"/>
            <a:ext cx="1142976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94F3920-F146-41D9-9C94-234E8069902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356350"/>
            <a:ext cx="1142976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94F3920-F146-41D9-9C94-234E80699022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642910" y="6572272"/>
            <a:ext cx="7715304" cy="285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0" y="0"/>
            <a:ext cx="9144000" cy="357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496" y="6492192"/>
            <a:ext cx="9144000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-5636" y="536451"/>
            <a:ext cx="9144000" cy="1058671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ct val="0"/>
              </a:spcBef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 Real-Time Research Project Presentation</a:t>
            </a:r>
            <a:b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on</a:t>
            </a:r>
            <a:endParaRPr lang="en-US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>
              <a:spcBef>
                <a:spcPct val="0"/>
              </a:spcBef>
              <a:defRPr/>
            </a:pP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IoT Based Home Automation System-ESP8266</a:t>
            </a:r>
            <a:endParaRPr kumimoji="0" lang="en-IN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-26793" y="5447584"/>
            <a:ext cx="91863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800080"/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Department of Electrical &amp; Electronics Engineering</a:t>
            </a:r>
          </a:p>
          <a:p>
            <a:pPr algn="ctr"/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Times New Roman" pitchFamily="18" charset="0"/>
                <a:cs typeface="Arial" panose="020B0604020202020204" pitchFamily="34" charset="0"/>
              </a:rPr>
              <a:t>BVRIT HYDERABAD College of Engineering for Women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364088" y="4632116"/>
            <a:ext cx="2714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5444550" y="3874974"/>
            <a:ext cx="2553719" cy="1115817"/>
          </a:xfrm>
        </p:spPr>
        <p:txBody>
          <a:bodyPr>
            <a:normAutofit lnSpcReduction="10000"/>
          </a:bodyPr>
          <a:lstStyle/>
          <a:p>
            <a:r>
              <a:rPr lang="en-US" sz="2000" b="1" dirty="0">
                <a:solidFill>
                  <a:srgbClr val="009999"/>
                </a:solidFill>
                <a:latin typeface="Shonar Bangla" pitchFamily="34" charset="0"/>
                <a:cs typeface="Shonar Bangla" pitchFamily="34" charset="0"/>
              </a:rPr>
              <a:t>Supervised by</a:t>
            </a:r>
          </a:p>
          <a:p>
            <a:r>
              <a:rPr lang="en-US" sz="2200" b="1" dirty="0">
                <a:solidFill>
                  <a:schemeClr val="tx1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Mrs. B Sujatha</a:t>
            </a:r>
            <a:endParaRPr lang="en-US" sz="2200" dirty="0">
              <a:solidFill>
                <a:schemeClr val="tx1"/>
              </a:solidFill>
              <a:latin typeface="Shonar Bangla" panose="02020603050405020304" pitchFamily="18" charset="0"/>
              <a:cs typeface="Shonar Bangla" panose="02020603050405020304" pitchFamily="18" charset="0"/>
            </a:endParaRPr>
          </a:p>
          <a:p>
            <a:r>
              <a:rPr lang="en-US" sz="2200" dirty="0">
                <a:solidFill>
                  <a:schemeClr val="tx1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Associate Professor, EEE</a:t>
            </a:r>
          </a:p>
          <a:p>
            <a:endParaRPr lang="en-US" sz="1800" b="1" dirty="0">
              <a:solidFill>
                <a:schemeClr val="tx2">
                  <a:lumMod val="50000"/>
                </a:schemeClr>
              </a:solidFill>
              <a:latin typeface="Shonar Bangla" pitchFamily="34" charset="0"/>
              <a:cs typeface="Shonar Bangla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55576" y="3540331"/>
            <a:ext cx="3960440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9999"/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Presented by</a:t>
            </a:r>
          </a:p>
          <a:p>
            <a:pPr algn="ctr"/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Shonar Bangla" panose="02020603050405020304" pitchFamily="18" charset="0"/>
                <a:cs typeface="Shonar Bangla" panose="02020603050405020304" pitchFamily="18" charset="0"/>
              </a:rPr>
              <a:t>       Name 			Roll No.</a:t>
            </a:r>
          </a:p>
          <a:p>
            <a:r>
              <a:rPr lang="en-US" b="1" dirty="0">
                <a:latin typeface="Shonar Bangla" panose="02020603050405020304" pitchFamily="18" charset="0"/>
                <a:cs typeface="Shonar Bangla" panose="02020603050405020304" pitchFamily="18" charset="0"/>
              </a:rPr>
              <a:t>Ms. Sripriya Rathod       	</a:t>
            </a:r>
            <a:r>
              <a:rPr lang="en-US" dirty="0">
                <a:latin typeface="Shonar Bangla" panose="02020603050405020304" pitchFamily="18" charset="0"/>
                <a:cs typeface="Shonar Bangla" panose="02020603050405020304" pitchFamily="18" charset="0"/>
              </a:rPr>
              <a:t>22wh1a0205 </a:t>
            </a:r>
          </a:p>
          <a:p>
            <a:r>
              <a:rPr lang="en-US" b="1" dirty="0">
                <a:latin typeface="Shonar Bangla" panose="02020603050405020304" pitchFamily="18" charset="0"/>
                <a:cs typeface="Shonar Bangla" panose="02020603050405020304" pitchFamily="18" charset="0"/>
              </a:rPr>
              <a:t>Ms. Janani Nagarajan    	</a:t>
            </a:r>
            <a:r>
              <a:rPr lang="en-US" dirty="0">
                <a:latin typeface="Shonar Bangla" panose="02020603050405020304" pitchFamily="18" charset="0"/>
                <a:cs typeface="Shonar Bangla" panose="02020603050405020304" pitchFamily="18" charset="0"/>
              </a:rPr>
              <a:t>22wh1a0218</a:t>
            </a:r>
            <a:r>
              <a:rPr lang="en-US" b="1" dirty="0">
                <a:latin typeface="Shonar Bangla" panose="02020603050405020304" pitchFamily="18" charset="0"/>
                <a:cs typeface="Shonar Bangla" panose="02020603050405020304" pitchFamily="18" charset="0"/>
              </a:rPr>
              <a:t> </a:t>
            </a:r>
          </a:p>
          <a:p>
            <a:r>
              <a:rPr lang="en-US" b="1" dirty="0">
                <a:latin typeface="Shonar Bangla" panose="02020603050405020304" pitchFamily="18" charset="0"/>
                <a:cs typeface="Shonar Bangla" panose="02020603050405020304" pitchFamily="18" charset="0"/>
              </a:rPr>
              <a:t>Ms. Jessi Elina                 	</a:t>
            </a:r>
            <a:r>
              <a:rPr lang="en-US" dirty="0">
                <a:latin typeface="Shonar Bangla" panose="02020603050405020304" pitchFamily="18" charset="0"/>
                <a:cs typeface="Shonar Bangla" panose="02020603050405020304" pitchFamily="18" charset="0"/>
              </a:rPr>
              <a:t>22wh1a0215 </a:t>
            </a:r>
          </a:p>
          <a:p>
            <a:r>
              <a:rPr lang="en-US" b="1" dirty="0">
                <a:latin typeface="Shonar Bangla" panose="02020603050405020304" pitchFamily="18" charset="0"/>
                <a:cs typeface="Shonar Bangla" panose="02020603050405020304" pitchFamily="18" charset="0"/>
              </a:rPr>
              <a:t>Ms. Srigiri Advaitha       	</a:t>
            </a:r>
            <a:r>
              <a:rPr lang="en-US" dirty="0">
                <a:latin typeface="Shonar Bangla" panose="02020603050405020304" pitchFamily="18" charset="0"/>
                <a:cs typeface="Shonar Bangla" panose="02020603050405020304" pitchFamily="18" charset="0"/>
              </a:rPr>
              <a:t>22wh1a0209</a:t>
            </a:r>
            <a:endParaRPr lang="en-US" b="1" dirty="0">
              <a:solidFill>
                <a:schemeClr val="tx2">
                  <a:lumMod val="50000"/>
                </a:schemeClr>
              </a:solidFill>
              <a:latin typeface="Shonar Bangla" panose="02020603050405020304" pitchFamily="18" charset="0"/>
              <a:cs typeface="Shonar Bangla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A178CA-5580-C6B0-4359-D268F7CCAA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548" y="1884510"/>
            <a:ext cx="1118903" cy="1392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5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flipV="1">
            <a:off x="-1814" y="-12870"/>
            <a:ext cx="9144000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CD9722-2F00-C405-19EA-4663ECC5E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5931" y="6492875"/>
            <a:ext cx="432048" cy="365125"/>
          </a:xfrm>
        </p:spPr>
        <p:txBody>
          <a:bodyPr/>
          <a:lstStyle/>
          <a:p>
            <a:r>
              <a:rPr lang="en-US" dirty="0"/>
              <a:t>9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3E1B6-6412-54F6-C565-0B8F7BA0DDA5}"/>
              </a:ext>
            </a:extLst>
          </p:cNvPr>
          <p:cNvSpPr txBox="1"/>
          <p:nvPr/>
        </p:nvSpPr>
        <p:spPr>
          <a:xfrm>
            <a:off x="215516" y="5517232"/>
            <a:ext cx="87129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indent="0" algn="just"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This methodology provides a structured approach to creating an IoT-based home automation system using the ESP8266, ensuring a comprehensive and secure setup.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0296A7-FB12-C841-B7AE-1C121267B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14" t="2359" r="35824" b="2359"/>
          <a:stretch/>
        </p:blipFill>
        <p:spPr>
          <a:xfrm>
            <a:off x="3311860" y="541888"/>
            <a:ext cx="2520280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461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A0FE79-66D6-7B72-57B8-011D2BDD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8424" y="6492875"/>
            <a:ext cx="2133600" cy="365125"/>
          </a:xfrm>
        </p:spPr>
        <p:txBody>
          <a:bodyPr/>
          <a:lstStyle/>
          <a:p>
            <a:r>
              <a:rPr lang="en-IN" dirty="0"/>
              <a:t>10</a:t>
            </a:r>
          </a:p>
          <a:p>
            <a:endParaRPr lang="en-I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7736B0F-CF8F-E114-FB98-1025F92E6AFD}"/>
              </a:ext>
            </a:extLst>
          </p:cNvPr>
          <p:cNvSpPr txBox="1">
            <a:spLocks/>
          </p:cNvSpPr>
          <p:nvPr/>
        </p:nvSpPr>
        <p:spPr>
          <a:xfrm>
            <a:off x="250001" y="719677"/>
            <a:ext cx="8643998" cy="45879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I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F3B69A-875F-D651-1205-AFE403C0C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44749"/>
            <a:ext cx="7632848" cy="6168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61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51974E-2DAD-8FBC-B67D-3A788B011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2440" y="6492875"/>
            <a:ext cx="2133600" cy="365125"/>
          </a:xfrm>
        </p:spPr>
        <p:txBody>
          <a:bodyPr/>
          <a:lstStyle/>
          <a:p>
            <a:r>
              <a:rPr lang="en-US" dirty="0"/>
              <a:t>11</a:t>
            </a:r>
            <a:endParaRPr lang="en-I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7A21B-77E5-BC77-69DF-3A768E5CA251}"/>
              </a:ext>
            </a:extLst>
          </p:cNvPr>
          <p:cNvSpPr txBox="1">
            <a:spLocks/>
          </p:cNvSpPr>
          <p:nvPr/>
        </p:nvSpPr>
        <p:spPr>
          <a:xfrm>
            <a:off x="250001" y="692696"/>
            <a:ext cx="8643998" cy="45879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  <a:endParaRPr lang="en-I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24F79-DF5B-D3B3-2D43-A70AF56B2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140" y="4319639"/>
            <a:ext cx="4456098" cy="25102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83A9D2-6B34-8136-0601-CDFA6DD79D6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1" t="4248" r="10658" b="12821"/>
          <a:stretch/>
        </p:blipFill>
        <p:spPr>
          <a:xfrm rot="16200000">
            <a:off x="1098044" y="507516"/>
            <a:ext cx="3051085" cy="44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391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365" y="1073973"/>
            <a:ext cx="8443270" cy="5091331"/>
          </a:xfrm>
        </p:spPr>
        <p:txBody>
          <a:bodyPr/>
          <a:lstStyle/>
          <a:p>
            <a:pPr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IoT based Home automation using ESP8266 utilizes smart technology and IoT to significantly enhance household convenience, comfort, and energy efficiency.</a:t>
            </a:r>
          </a:p>
          <a:p>
            <a:pPr marL="0" indent="0" algn="just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By connecting to Wi-Fi and interacting with various sensors and actuators, the ESP8266 enables users to control and monitor their home environment from anywhere in the world.</a:t>
            </a:r>
          </a:p>
          <a:p>
            <a:pPr marL="0" indent="0" algn="just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This project demonstrates the potential of affordable home automation solutions to create smart, secure, and efficient living spaces.</a:t>
            </a:r>
          </a:p>
          <a:p>
            <a:pPr marL="0" indent="0" algn="just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Future development can include integrating the home automation system with popular voice assistants like Amazon Alexa, Google Assistant, and Apple Siri for hands-free control.</a:t>
            </a:r>
          </a:p>
          <a:p>
            <a:pPr marL="0" indent="0" algn="just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Adding advanced security features such as facial recognition, biometric access, and enhanced encryption protocols to improve the security of the home automation system by creating our own application like Blynk.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01090" y="6488668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E90BE66-CF09-AE2B-84AC-DCB3ABAB8F99}"/>
              </a:ext>
            </a:extLst>
          </p:cNvPr>
          <p:cNvSpPr txBox="1">
            <a:spLocks/>
          </p:cNvSpPr>
          <p:nvPr/>
        </p:nvSpPr>
        <p:spPr>
          <a:xfrm>
            <a:off x="250001" y="521210"/>
            <a:ext cx="8643998" cy="45879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I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328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08" y="1111977"/>
            <a:ext cx="9104784" cy="5272192"/>
          </a:xfrm>
        </p:spPr>
        <p:txBody>
          <a:bodyPr/>
          <a:lstStyle/>
          <a:p>
            <a:pPr lvl="0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Pavithra, D., &amp; Balakrishnan, R. (2015, April). IoT based monitoring and control system for home automation. In 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2015 global conference on communication technologies (GCCT)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 (pp. 169-173). IEEE.</a:t>
            </a:r>
          </a:p>
          <a:p>
            <a:pPr marL="0" lv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 Stolojescu-Crisan, C., Crisan, C., &amp; Butunoi, B. P. (2021). An IoT-based smart home automation system. 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Sensors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21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(11), 3784.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 Sivapriyan, R., Rao, K. M., &amp; Harijyothi, M. (2020, January). Literature review of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iot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based home automation system. In 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2020 Fourth International Conference on Inventive Systems and Control (ICISC)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 (pp. 101-105). IEEE.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 Reddy, P. S. N., Reddy, K. T. K., Reddy, P. A. K., Ramaiah, G. K., &amp; Kishor, S. N. (2016, October). An IoT based home automation using android application. In 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2016 International conference on signal processing, communication, power and embedded system (SCOPES)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 (pp. 285-290). IEEE</a:t>
            </a: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 Garg, S., Yadav, A., Jamloki, S., Sadana, A., &amp; Tharani, K. (2020). IoT based home automation. 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Journal of Information and Optimization Sciences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41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(1), 261-271.</a:t>
            </a:r>
          </a:p>
          <a:p>
            <a:pPr algn="just"/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01090" y="6488668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9751D0-E33A-9979-9BD7-7D8757B5E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001" y="548680"/>
            <a:ext cx="8643998" cy="458798"/>
          </a:xfrm>
        </p:spPr>
        <p:txBody>
          <a:bodyPr/>
          <a:lstStyle/>
          <a:p>
            <a:pPr algn="l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  <a:endParaRPr lang="en-I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789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FF8F48-590E-92BE-59DE-8B24420C2B2A}"/>
              </a:ext>
            </a:extLst>
          </p:cNvPr>
          <p:cNvSpPr txBox="1"/>
          <p:nvPr/>
        </p:nvSpPr>
        <p:spPr>
          <a:xfrm>
            <a:off x="2411760" y="2921168"/>
            <a:ext cx="43204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39236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62" y="620688"/>
            <a:ext cx="8643998" cy="458798"/>
          </a:xfrm>
        </p:spPr>
        <p:txBody>
          <a:bodyPr/>
          <a:lstStyle/>
          <a:p>
            <a:pPr algn="l"/>
            <a:r>
              <a:rPr lang="en-IN" sz="3200" b="1" dirty="0">
                <a:latin typeface="Arial" panose="020B0604020202020204" pitchFamily="34" charset="0"/>
                <a:cs typeface="Arial" panose="020B0604020202020204" pitchFamily="34" charset="0"/>
              </a:rPr>
              <a:t>Abstract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01090" y="6488668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0001" y="1700807"/>
            <a:ext cx="8643998" cy="4375261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aim of the project is to build a home automation system with the ESP8266 Wi-Fi module.  </a:t>
            </a:r>
          </a:p>
          <a:p>
            <a:pPr algn="just">
              <a:lnSpc>
                <a:spcPct val="110000"/>
              </a:lnSpc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ESP8266 microcontroller and two-channel relays are the essential components of the system that allow for the real-time monitoring and control of appliances, as well as security systems.</a:t>
            </a:r>
          </a:p>
          <a:p>
            <a:pPr algn="just">
              <a:lnSpc>
                <a:spcPct val="110000"/>
              </a:lnSpc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system will give users an accessible, flexible, and scalable way for controlling appliances in the home.</a:t>
            </a:r>
          </a:p>
          <a:p>
            <a:pPr algn="just">
              <a:lnSpc>
                <a:spcPct val="110000"/>
              </a:lnSpc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Users can efficiently handle their home environment via a web interface or smartphone application to control the system remotely.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01090" y="6488668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en-IN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85817" y="1700808"/>
            <a:ext cx="8498463" cy="4320480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Home automation enhances convenience, comfort, and energy efficiency by using smart technology to control household appliances. </a:t>
            </a:r>
          </a:p>
          <a:p>
            <a:pPr algn="just">
              <a:lnSpc>
                <a:spcPct val="110000"/>
              </a:lnSpc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Internet of Things (IoT) allows remote control and monitoring of devices, improving convenience, security, and energy optimization. IoT technology improves convenience by allowing users to control devices from anywhere.</a:t>
            </a:r>
          </a:p>
          <a:p>
            <a:pPr algn="just">
              <a:lnSpc>
                <a:spcPct val="110000"/>
              </a:lnSpc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Affordable solutions like the ESP8266, a low-cost Wi-Fi microchip with microcontroller capabilities, make home automation accessible.</a:t>
            </a:r>
          </a:p>
          <a:p>
            <a:pPr algn="just">
              <a:lnSpc>
                <a:spcPct val="110000"/>
              </a:lnSpc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ESP8266 connects to home Wi-Fi, interacts with  actuators, and can be programmed and controlled remotely, creating a smart, efficient, and secure home environment.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73ADB5B-2510-93BA-2F07-162CA284C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817" y="607313"/>
            <a:ext cx="8643998" cy="458798"/>
          </a:xfrm>
        </p:spPr>
        <p:txBody>
          <a:bodyPr/>
          <a:lstStyle/>
          <a:p>
            <a:pPr algn="l"/>
            <a:r>
              <a:rPr lang="en-US" sz="3200" b="1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I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051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5889352"/>
              </p:ext>
            </p:extLst>
          </p:nvPr>
        </p:nvGraphicFramePr>
        <p:xfrm>
          <a:off x="268905" y="1556792"/>
          <a:ext cx="8606190" cy="4190491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42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834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507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References</a:t>
                      </a:r>
                      <a:endParaRPr lang="en-I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Summary of the work</a:t>
                      </a:r>
                      <a:endParaRPr lang="en-I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709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[1]</a:t>
                      </a:r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dirty="0"/>
                        <a:t>Using ESP8266 for remote home appliance control via web or mobile, emphasizing ease, cost-effectiveness, and energy efficiency.</a:t>
                      </a:r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9418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[2]</a:t>
                      </a:r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b="0" dirty="0"/>
                        <a:t>IoT smart home system uses ESP8266 for device integration, emphasizing user-friendly interfaces and scalability for expansion.</a:t>
                      </a:r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8186"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/>
                        <a:t>[3]</a:t>
                      </a:r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b="0" dirty="0"/>
                        <a:t>Review praises ESP8266 in IoT home automation for cost and reliability.</a:t>
                      </a:r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570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[4]</a:t>
                      </a:r>
                      <a:endParaRPr lang="en-IN" sz="1800" b="0" dirty="0"/>
                    </a:p>
                    <a:p>
                      <a:pPr algn="ctr"/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b="0" dirty="0"/>
                        <a:t>ESP8266-based IoT home system uses Android app for easy appliance control, catering to non-technical users.</a:t>
                      </a:r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5709"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/>
                        <a:t>[5]</a:t>
                      </a:r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b="0" dirty="0"/>
                        <a:t>IoT home automation integrates actuators using ESP8266 for real-time control.</a:t>
                      </a:r>
                      <a:endParaRPr lang="en-IN" sz="18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8429652" y="6429396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1336007-B1FE-68B9-8227-9C6151093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772" y="651919"/>
            <a:ext cx="8643998" cy="458798"/>
          </a:xfrm>
        </p:spPr>
        <p:txBody>
          <a:bodyPr/>
          <a:lstStyle/>
          <a:p>
            <a:pPr algn="l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Literature Survey</a:t>
            </a:r>
            <a:endParaRPr lang="en-I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432" y="2060848"/>
            <a:ext cx="8258204" cy="2376264"/>
          </a:xfrm>
        </p:spPr>
        <p:txBody>
          <a:bodyPr/>
          <a:lstStyle/>
          <a:p>
            <a:pPr lvl="0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Develop an IoT based home automation which helps in controlling the household appliances efficiently.</a:t>
            </a:r>
          </a:p>
          <a:p>
            <a:pPr marL="0" lvl="0" indent="0" algn="just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It enhances user interaction through user friendly interfaces such as switching controls in mobile app.</a:t>
            </a:r>
          </a:p>
          <a:p>
            <a:pPr marL="0" lvl="0" indent="0" algn="just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Implementing affordable home automation.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01090" y="6488668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5574041-9D53-E007-A07C-3EE84F621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535" y="781931"/>
            <a:ext cx="8643998" cy="458798"/>
          </a:xfrm>
        </p:spPr>
        <p:txBody>
          <a:bodyPr/>
          <a:lstStyle/>
          <a:p>
            <a:pPr algn="l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  <a:endParaRPr lang="en-I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725" y="1416750"/>
            <a:ext cx="8258204" cy="5256584"/>
          </a:xfrm>
        </p:spPr>
        <p:txBody>
          <a:bodyPr/>
          <a:lstStyle/>
          <a:p>
            <a:pPr algn="just"/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Implementing an IoT-based home automation system using the ESP8266 involves several steps, including setting up the hardware, programming the microcontroller, and integrating it with a cloud service like Blynk. </a:t>
            </a:r>
          </a:p>
          <a:p>
            <a:pPr algn="just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Step 1: Define the Project Scope</a:t>
            </a:r>
          </a:p>
          <a:p>
            <a:pPr lvl="2" algn="just"/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Determine the devices and appliances required to be automated (e.g., lights, fans, temperature sensors) and the functionalities required (e.g., monitoring).</a:t>
            </a:r>
          </a:p>
          <a:p>
            <a:pPr marL="914400" lvl="2" indent="0" algn="just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Step 2: Gather Components</a:t>
            </a:r>
          </a:p>
          <a:p>
            <a:pPr lvl="2"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ESP8266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A popular Wi-Fi module used for IoT projects.</a:t>
            </a:r>
          </a:p>
          <a:p>
            <a:pPr lvl="2"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Two channel relay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 To control high-voltage appliances.</a:t>
            </a:r>
          </a:p>
          <a:p>
            <a:pPr lvl="2"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Power Supply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Appropriate power source for the ESP8266 and connected components.</a:t>
            </a:r>
          </a:p>
          <a:p>
            <a:pPr lvl="2"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Breadboard and Jumper Wires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For prototyping the circuit.</a:t>
            </a:r>
          </a:p>
          <a:p>
            <a:pPr marL="914400" lvl="2" indent="0" algn="just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01090" y="6488668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EB40B72-702A-0578-CFCF-FD97B5FDE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73" y="620688"/>
            <a:ext cx="8643998" cy="458798"/>
          </a:xfrm>
        </p:spPr>
        <p:txBody>
          <a:bodyPr/>
          <a:lstStyle/>
          <a:p>
            <a:pPr algn="l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  <a:endParaRPr lang="en-IN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376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01090" y="6488668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6B1257-4CAF-4569-B66B-D4A219FB0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23645"/>
            <a:ext cx="8229600" cy="5832648"/>
          </a:xfrm>
        </p:spPr>
        <p:txBody>
          <a:bodyPr/>
          <a:lstStyle/>
          <a:p>
            <a:pPr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Step 3: Set Up the Hardware</a:t>
            </a:r>
          </a:p>
          <a:p>
            <a:pPr marL="457200" lvl="1" indent="0" algn="just">
              <a:buNone/>
            </a:pP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Connect the ESP8266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Power the ESP8266 using a suitable power source (typically 3.3V).</a:t>
            </a: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Connect the GPIO pins of the ESP8266 to the relay modules and sensors.</a:t>
            </a: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Ensure proper grounding and connections to avoid hardware damage.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>
              <a:buNone/>
            </a:pPr>
            <a:endParaRPr lang="en-IN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       Relay Module Connection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Connect the input pins of the relay module to the GPIO pins of the ESP8266.</a:t>
            </a: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Connect ground and power supply pins</a:t>
            </a:r>
          </a:p>
          <a:p>
            <a:pPr algn="just"/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Step 4: Program the ESP8266</a:t>
            </a:r>
          </a:p>
          <a:p>
            <a:pPr marL="0" lvl="0" indent="0" algn="just">
              <a:buNone/>
            </a:pP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             Install Arduino IDE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Download and install the Arduino IDE from the official website.</a:t>
            </a: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Install the ESP8266 board package via the Boards Manager.</a:t>
            </a:r>
          </a:p>
          <a:p>
            <a:pPr marL="0" lvl="0" indent="0" algn="just">
              <a:buNone/>
            </a:pP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            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419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01090" y="6488668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6B1257-4CAF-4569-B66B-D4A219FB0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832648"/>
          </a:xfrm>
        </p:spPr>
        <p:txBody>
          <a:bodyPr/>
          <a:lstStyle/>
          <a:p>
            <a:pPr marL="457200" lvl="1" indent="0" algn="just">
              <a:buNone/>
            </a:pP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Install Libraries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Install necessary libraries, such as the Blynk library and any sensor-specific libraries.</a:t>
            </a:r>
          </a:p>
          <a:p>
            <a:pPr marL="0" lvl="0" indent="0" algn="just">
              <a:buNone/>
            </a:pP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             Write the Code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Initialize the Blynk library with your authentication token.</a:t>
            </a: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Define the pin configurations and sensor read/write logic.</a:t>
            </a: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Implement the logic to read sensor data and control appliances based on received commands.</a:t>
            </a:r>
          </a:p>
          <a:p>
            <a:pPr marL="0" lvl="0" indent="0" algn="just">
              <a:buNone/>
            </a:pP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             Upload the Code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Connect the ESP8266 to your computer via a USB-to-Serial adapter.</a:t>
            </a:r>
          </a:p>
          <a:p>
            <a:pPr lvl="2"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Upload the code to the ESP8266 using the Arduino IDE.</a:t>
            </a:r>
          </a:p>
          <a:p>
            <a:pPr algn="just"/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Step 5: Configure Blynk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Set Up the Mobile App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Add widgets to your project to control and monitor your devices (e.g., buttons, sliders, graphs).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Get Auth Token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Obtain the authentication token from the Blynk app and include it in your ESP8266 code.</a:t>
            </a:r>
          </a:p>
          <a:p>
            <a:pPr marL="457200" lvl="1" indent="0" algn="just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042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61BBF1-7506-9392-9592-0F233C514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0432" y="6460570"/>
            <a:ext cx="2133600" cy="365125"/>
          </a:xfrm>
        </p:spPr>
        <p:txBody>
          <a:bodyPr/>
          <a:lstStyle/>
          <a:p>
            <a:r>
              <a:rPr lang="en-US" dirty="0"/>
              <a:t>8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526948-9578-426A-EEFE-E128CB8D2598}"/>
              </a:ext>
            </a:extLst>
          </p:cNvPr>
          <p:cNvSpPr txBox="1"/>
          <p:nvPr/>
        </p:nvSpPr>
        <p:spPr>
          <a:xfrm>
            <a:off x="287524" y="692696"/>
            <a:ext cx="856895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Step 6: Test and Debug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  Test Connectivity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Ensure the ESP8266 connects to your Wi-Fi network and communicates with the Blynk server.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  Test Functionality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Verify that you can control appliances and read sensor data through the Blynk app.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  Debug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Troubleshoot any issues with hardware connections, code, or network connectivity.</a:t>
            </a:r>
          </a:p>
          <a:p>
            <a:pPr algn="just"/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Step 7: Deployment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 Install at Home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Install the system in your home, ensuring it is safely integrated with your home’s electrical system.</a:t>
            </a:r>
          </a:p>
        </p:txBody>
      </p:sp>
    </p:spTree>
    <p:extLst>
      <p:ext uri="{BB962C8B-B14F-4D97-AF65-F5344CB8AC3E}">
        <p14:creationId xmlns:p14="http://schemas.microsoft.com/office/powerpoint/2010/main" val="3801937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2236</TotalTime>
  <Words>1272</Words>
  <Application>Microsoft Office PowerPoint</Application>
  <PresentationFormat>On-screen Show (4:3)</PresentationFormat>
  <Paragraphs>132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Shonar Bangla</vt:lpstr>
      <vt:lpstr>Office Theme</vt:lpstr>
      <vt:lpstr>PowerPoint Presentation</vt:lpstr>
      <vt:lpstr>Abstract</vt:lpstr>
      <vt:lpstr>Introduction</vt:lpstr>
      <vt:lpstr>Literature Survey</vt:lpstr>
      <vt:lpstr>Objective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PRASANTA</dc:creator>
  <cp:lastModifiedBy>Sripriya Rathod</cp:lastModifiedBy>
  <cp:revision>168</cp:revision>
  <dcterms:created xsi:type="dcterms:W3CDTF">2020-02-17T09:52:34Z</dcterms:created>
  <dcterms:modified xsi:type="dcterms:W3CDTF">2024-07-15T03:39:43Z</dcterms:modified>
</cp:coreProperties>
</file>

<file path=docProps/thumbnail.jpeg>
</file>